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9" r:id="rId9"/>
    <p:sldId id="270" r:id="rId10"/>
    <p:sldId id="271" r:id="rId11"/>
    <p:sldId id="261" r:id="rId12"/>
    <p:sldId id="263" r:id="rId13"/>
    <p:sldId id="264" r:id="rId14"/>
    <p:sldId id="275" r:id="rId15"/>
    <p:sldId id="276" r:id="rId16"/>
    <p:sldId id="277" r:id="rId17"/>
    <p:sldId id="278" r:id="rId18"/>
    <p:sldId id="265" r:id="rId19"/>
    <p:sldId id="272" r:id="rId20"/>
    <p:sldId id="266" r:id="rId21"/>
    <p:sldId id="267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5C4"/>
    <a:srgbClr val="FFC61E"/>
    <a:srgbClr val="004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6858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099" y="947126"/>
            <a:ext cx="2209802" cy="8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90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1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7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>
            <a:lvl1pPr>
              <a:buClr>
                <a:srgbClr val="3A75C4"/>
              </a:buClr>
              <a:defRPr/>
            </a:lvl1pPr>
            <a:lvl2pPr>
              <a:buClr>
                <a:srgbClr val="FFC61E"/>
              </a:buClr>
              <a:defRPr/>
            </a:lvl2pPr>
            <a:lvl3pPr>
              <a:buClr>
                <a:srgbClr val="C66005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552" y="6393976"/>
            <a:ext cx="781048" cy="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86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9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5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39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35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8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2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09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D10D-6D24-4C96-9FA6-01C18F86FFB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68C-B522-44F2-868F-BAE7A67B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5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851025"/>
          </a:xfrm>
        </p:spPr>
        <p:txBody>
          <a:bodyPr/>
          <a:lstStyle/>
          <a:p>
            <a:r>
              <a:rPr lang="en-US" dirty="0" smtClean="0"/>
              <a:t>Interchange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Nick Hoernke, Bill Roth and Eric Sorensen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32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/>
          <a:lstStyle/>
          <a:p>
            <a:r>
              <a:rPr lang="en-US" dirty="0" smtClean="0"/>
              <a:t>Compressed or Tight Diamond Interchange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  <p:pic>
        <p:nvPicPr>
          <p:cNvPr id="7" name="Picture 6" descr="fig1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948375" cy="37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Urban and Suburban Areas (tight R/W constraints)</a:t>
            </a:r>
          </a:p>
          <a:p>
            <a:pPr marL="914400" lvl="3" indent="-223838"/>
            <a:r>
              <a:rPr lang="en-US" dirty="0" smtClean="0"/>
              <a:t>Implement selection process</a:t>
            </a:r>
          </a:p>
          <a:p>
            <a:pPr marL="914400" lvl="3" indent="-223838"/>
            <a:r>
              <a:rPr lang="en-US" dirty="0" smtClean="0"/>
              <a:t>12 points for the design of system interchanges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Maintain route continuity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Maintain basic number of lanes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Provide lane balance and continuity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Maintain appropriate ramp spacing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Design ramps for freeway speeds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Select appropriate interchange types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Employ only right-hand entrances and exits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Provide single exit at interchanges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Provide exits in advance of crossroad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Provide decision sight distance in advance of exits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Eliminate weaving within interchanges along the mainline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Provide designs that can be simply signed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Type of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Diverging Diamond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  <p:pic>
        <p:nvPicPr>
          <p:cNvPr id="4" name="Picture 3" descr="3707609472_14720dd3e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6706389" cy="44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Process and Details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Stakeholders</a:t>
            </a:r>
          </a:p>
          <a:p>
            <a:pPr marL="914400" lvl="3" indent="-223838"/>
            <a:r>
              <a:rPr lang="en-US" sz="2400" dirty="0" smtClean="0"/>
              <a:t>Maintaining Authority</a:t>
            </a:r>
          </a:p>
          <a:p>
            <a:pPr marL="914400" lvl="3" indent="-223838"/>
            <a:r>
              <a:rPr lang="en-US" sz="2400" dirty="0" smtClean="0"/>
              <a:t>Traveling </a:t>
            </a:r>
            <a:r>
              <a:rPr lang="en-US" sz="2400" dirty="0" smtClean="0"/>
              <a:t>Public</a:t>
            </a:r>
          </a:p>
          <a:p>
            <a:pPr marL="914400" lvl="3" indent="-223838"/>
            <a:r>
              <a:rPr lang="en-US" sz="2400" dirty="0" smtClean="0"/>
              <a:t>Impacted Public</a:t>
            </a:r>
            <a:endParaRPr lang="en-US" sz="2400" dirty="0" smtClean="0"/>
          </a:p>
          <a:p>
            <a:pPr marL="914400" lvl="3" indent="-223838"/>
            <a:r>
              <a:rPr lang="en-US" sz="2400" dirty="0" smtClean="0"/>
              <a:t>Landowners</a:t>
            </a:r>
          </a:p>
          <a:p>
            <a:pPr marL="914400" lvl="3" indent="-223838"/>
            <a:r>
              <a:rPr lang="en-US" sz="2400" dirty="0" smtClean="0"/>
              <a:t>Environment</a:t>
            </a:r>
          </a:p>
          <a:p>
            <a:pPr marL="914400" lvl="3" indent="-223838"/>
            <a:r>
              <a:rPr lang="en-US" sz="2400" dirty="0" smtClean="0"/>
              <a:t>Politics</a:t>
            </a:r>
          </a:p>
          <a:p>
            <a:pPr marL="914400" lvl="3" indent="-223838"/>
            <a:r>
              <a:rPr lang="en-US" sz="2400" dirty="0" smtClean="0"/>
              <a:t>Federal Funding</a:t>
            </a:r>
          </a:p>
          <a:p>
            <a:pPr marL="914400" lvl="3" indent="-223838"/>
            <a:r>
              <a:rPr lang="en-US" sz="2400" dirty="0" smtClean="0"/>
              <a:t>Be Honest!</a:t>
            </a:r>
          </a:p>
        </p:txBody>
      </p:sp>
      <p:pic>
        <p:nvPicPr>
          <p:cNvPr id="10242" name="Picture 2" descr="http://www.epa.gov/reg3wapd/images/images_chesbay/PublicMeetingPhoto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810000" cy="266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Geometrics</a:t>
            </a:r>
          </a:p>
          <a:p>
            <a:pPr marL="914400" lvl="3" indent="-223838"/>
            <a:r>
              <a:rPr lang="en-US" sz="2400" dirty="0" smtClean="0"/>
              <a:t>Iterative process</a:t>
            </a:r>
          </a:p>
          <a:p>
            <a:pPr marL="914400" lvl="3" indent="-223838"/>
            <a:r>
              <a:rPr lang="en-US" sz="2400" dirty="0" smtClean="0"/>
              <a:t>Provide desirables</a:t>
            </a:r>
          </a:p>
          <a:p>
            <a:pPr marL="1371600" lvl="4" indent="-223838">
              <a:buFont typeface="Arial" pitchFamily="34" charset="0"/>
              <a:buChar char="•"/>
            </a:pPr>
            <a:r>
              <a:rPr lang="en-US" sz="2400" dirty="0" smtClean="0"/>
              <a:t>DSD, SSD, etc…</a:t>
            </a:r>
          </a:p>
          <a:p>
            <a:pPr marL="914400" lvl="3" indent="-223838"/>
            <a:r>
              <a:rPr lang="en-US" sz="2400" dirty="0" smtClean="0"/>
              <a:t>Avoid flat spots and crown transitions </a:t>
            </a:r>
          </a:p>
          <a:p>
            <a:pPr marL="914400" lvl="3" indent="-223838"/>
            <a:r>
              <a:rPr lang="en-US" sz="2400" dirty="0" smtClean="0"/>
              <a:t>Rollovers</a:t>
            </a:r>
          </a:p>
          <a:p>
            <a:pPr marL="914400" lvl="3" indent="-223838"/>
            <a:r>
              <a:rPr lang="en-US" sz="2400" dirty="0" smtClean="0"/>
              <a:t>Nearby interchanges</a:t>
            </a:r>
          </a:p>
          <a:p>
            <a:pPr marL="914400" lvl="3" indent="-223838"/>
            <a:r>
              <a:rPr lang="en-US" sz="2400" dirty="0" smtClean="0"/>
              <a:t>Lane Balance</a:t>
            </a:r>
          </a:p>
          <a:p>
            <a:pPr marL="914400" lvl="3" indent="-223838"/>
            <a:r>
              <a:rPr lang="en-US" sz="2400" dirty="0" smtClean="0"/>
              <a:t>Barrier Concept</a:t>
            </a:r>
          </a:p>
          <a:p>
            <a:pPr marL="914400" lvl="3" indent="-223838"/>
            <a:r>
              <a:rPr lang="en-US" sz="2400" dirty="0" smtClean="0"/>
              <a:t>Adequate Signing </a:t>
            </a:r>
          </a:p>
          <a:p>
            <a:pPr marL="914400" lvl="3" indent="-223838"/>
            <a:r>
              <a:rPr lang="en-US" sz="2400" dirty="0" smtClean="0"/>
              <a:t>Structures - </a:t>
            </a:r>
            <a:r>
              <a:rPr lang="en-US" sz="2400" dirty="0" smtClean="0"/>
              <a:t>Construction </a:t>
            </a:r>
            <a:r>
              <a:rPr lang="en-US" sz="2400" dirty="0" smtClean="0"/>
              <a:t>restrictions to traffic</a:t>
            </a:r>
          </a:p>
          <a:p>
            <a:pPr marL="914400" lvl="3" indent="-223838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8800"/>
            <a:ext cx="4114800" cy="4876800"/>
          </a:xfrm>
        </p:spPr>
        <p:txBody>
          <a:bodyPr/>
          <a:lstStyle/>
          <a:p>
            <a:r>
              <a:rPr lang="en-US" dirty="0" smtClean="0"/>
              <a:t>Traffic</a:t>
            </a:r>
          </a:p>
          <a:p>
            <a:pPr marL="914400" lvl="3" indent="-223838"/>
            <a:r>
              <a:rPr lang="en-US" sz="2400" dirty="0" smtClean="0"/>
              <a:t>Large trucks</a:t>
            </a:r>
          </a:p>
          <a:p>
            <a:pPr marL="914400" lvl="3" indent="-223838"/>
            <a:r>
              <a:rPr lang="en-US" sz="2400" dirty="0" smtClean="0"/>
              <a:t>Avoid off-ramp queueing onto freeway</a:t>
            </a:r>
          </a:p>
          <a:p>
            <a:pPr marL="914400" lvl="3" indent="-223838"/>
            <a:r>
              <a:rPr lang="en-US" sz="2400" dirty="0" smtClean="0"/>
              <a:t>Analysis for staging and permanent conditions.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Milwaukee Area Congestio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057400"/>
            <a:ext cx="4480559" cy="3962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0198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75C4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Milwaukee area</a:t>
            </a:r>
            <a:r>
              <a:rPr lang="en-US" sz="1600" b="1" dirty="0" smtClean="0"/>
              <a:t> – Congestion map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</a:p>
          <a:p>
            <a:pPr marL="914400" lvl="3" indent="-223838">
              <a:defRPr/>
            </a:pPr>
            <a:r>
              <a:rPr lang="en-US" sz="2400" dirty="0" smtClean="0"/>
              <a:t>Finding the optimal balance</a:t>
            </a:r>
          </a:p>
          <a:p>
            <a:pPr marL="914400" lvl="3" indent="-223838">
              <a:defRPr/>
            </a:pPr>
            <a:r>
              <a:rPr lang="en-US" sz="2400" dirty="0" smtClean="0"/>
              <a:t>Impacts of staging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dirty="0" smtClean="0"/>
              <a:t>Tie-ins &amp; project length, ROW, Utilities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dirty="0" smtClean="0"/>
              <a:t>Justify expenditure to provide desirable features</a:t>
            </a:r>
          </a:p>
          <a:p>
            <a:pPr marL="914400" lvl="3" indent="-223838">
              <a:defRPr/>
            </a:pPr>
            <a:r>
              <a:rPr lang="en-US" sz="2400" dirty="0" smtClean="0"/>
              <a:t>Over the top first</a:t>
            </a:r>
          </a:p>
          <a:p>
            <a:pPr marL="914400" lvl="3" indent="-223838">
              <a:defRPr/>
            </a:pPr>
            <a:r>
              <a:rPr lang="en-US" sz="2400" dirty="0" smtClean="0"/>
              <a:t>Traffic considerations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dirty="0" smtClean="0"/>
              <a:t>Seasonal peaks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dirty="0" smtClean="0"/>
              <a:t>Concurrent projects along corridor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 continued…</a:t>
            </a:r>
          </a:p>
          <a:p>
            <a:pPr marL="914400" lvl="3" indent="-223838">
              <a:defRPr/>
            </a:pPr>
            <a:r>
              <a:rPr lang="en-US" sz="2400" dirty="0" smtClean="0"/>
              <a:t>Structures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sz="2400" dirty="0" smtClean="0"/>
              <a:t>Lateral and vertical clearance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sz="2400" dirty="0" smtClean="0"/>
              <a:t>Construction joints</a:t>
            </a:r>
          </a:p>
          <a:p>
            <a:pPr marL="1371600" lvl="4" indent="-223838">
              <a:buFont typeface="Arial" pitchFamily="34" charset="0"/>
              <a:buChar char="•"/>
              <a:defRPr/>
            </a:pPr>
            <a:r>
              <a:rPr lang="en-US" sz="2400" dirty="0" smtClean="0"/>
              <a:t>Future fill/cut at footings</a:t>
            </a:r>
          </a:p>
          <a:p>
            <a:pPr marL="914400" lvl="3" indent="-223838">
              <a:defRPr/>
            </a:pPr>
            <a:r>
              <a:rPr lang="en-US" sz="2400" dirty="0" smtClean="0"/>
              <a:t>Settlement of embankments</a:t>
            </a:r>
          </a:p>
          <a:p>
            <a:pPr marL="914400" lvl="3" indent="-223838">
              <a:defRPr/>
            </a:pPr>
            <a:r>
              <a:rPr lang="en-US" sz="2400" dirty="0" smtClean="0"/>
              <a:t>Design drainage for winter maintenance</a:t>
            </a:r>
            <a:endParaRPr lang="en-US" sz="2400" dirty="0" smtClean="0"/>
          </a:p>
          <a:p>
            <a:pPr marL="914400" lvl="3" indent="-223838">
              <a:defRPr/>
            </a:pPr>
            <a:r>
              <a:rPr lang="en-US" sz="2400" dirty="0" smtClean="0"/>
              <a:t>Early project to eliminate complications</a:t>
            </a:r>
          </a:p>
          <a:p>
            <a:pPr marL="914400" lvl="3" indent="-223838">
              <a:defRPr/>
            </a:pPr>
            <a:r>
              <a:rPr lang="en-US" sz="2400" dirty="0" smtClean="0"/>
              <a:t>Lessons learned</a:t>
            </a:r>
          </a:p>
          <a:p>
            <a:pPr marL="1371600" lvl="4" indent="-223838">
              <a:buNone/>
              <a:defRPr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Interchange Attributes to Consider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marL="914400" lvl="3" indent="-223838"/>
            <a:r>
              <a:rPr lang="en-US" dirty="0" smtClean="0"/>
              <a:t>Type, Size: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Single point, trumpet, three leg, one quadrant, diamond, cloverleaf, etc…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Based on typically 6 warrants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Determine # lanes, heavy movements, crash locations.</a:t>
            </a:r>
          </a:p>
        </p:txBody>
      </p:sp>
      <p:pic>
        <p:nvPicPr>
          <p:cNvPr id="1026" name="Picture 2" descr="C:\Users\hoernken\Desktop\ScreenHunter_11 May. 01 15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962400" cy="364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Interchange Attributes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5105400"/>
          </a:xfrm>
        </p:spPr>
        <p:txBody>
          <a:bodyPr/>
          <a:lstStyle/>
          <a:p>
            <a:r>
              <a:rPr lang="en-US" dirty="0" smtClean="0"/>
              <a:t>Design Continued…</a:t>
            </a:r>
          </a:p>
          <a:p>
            <a:pPr marL="914400" lvl="3" indent="-223838"/>
            <a:r>
              <a:rPr lang="en-US" dirty="0" smtClean="0"/>
              <a:t>Utilities</a:t>
            </a:r>
          </a:p>
          <a:p>
            <a:pPr marL="1371600" lvl="4" indent="-223838">
              <a:buFont typeface="Courier New" pitchFamily="49" charset="0"/>
              <a:buChar char="o"/>
            </a:pPr>
            <a:r>
              <a:rPr lang="en-US" dirty="0" smtClean="0"/>
              <a:t>Existing?  Proposed?</a:t>
            </a:r>
          </a:p>
          <a:p>
            <a:pPr marL="914400" lvl="3" indent="-223838"/>
            <a:r>
              <a:rPr lang="en-US" dirty="0" smtClean="0"/>
              <a:t>Space or R/W constraints</a:t>
            </a:r>
          </a:p>
          <a:p>
            <a:pPr marL="914400" lvl="3" indent="-223838"/>
            <a:r>
              <a:rPr lang="en-US" dirty="0" smtClean="0"/>
              <a:t>Real Estate </a:t>
            </a:r>
          </a:p>
          <a:p>
            <a:pPr marL="914400" lvl="3" indent="-223838"/>
            <a:r>
              <a:rPr lang="en-US" dirty="0" smtClean="0"/>
              <a:t>Safety, Safety, Safety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AASHTO Green Book, FDM, AASHTO RDG, MUTCD.  How do these affect the design?</a:t>
            </a:r>
          </a:p>
          <a:p>
            <a:endParaRPr lang="en-US" dirty="0"/>
          </a:p>
        </p:txBody>
      </p:sp>
      <p:pic>
        <p:nvPicPr>
          <p:cNvPr id="29698" name="Picture 2" descr="https://encrypted-tbn3.gstatic.com/images?q=tbn:ANd9GcR631ZRcGaMS_Sd083I_CrpJ3WCs5buQduqwb5UzJhBdrY5_0AU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90800" cy="762000"/>
          </a:xfrm>
          <a:prstGeom prst="rect">
            <a:avLst/>
          </a:prstGeom>
          <a:noFill/>
        </p:spPr>
      </p:pic>
      <p:pic>
        <p:nvPicPr>
          <p:cNvPr id="29700" name="Picture 4" descr="https://encrypted-tbn3.gstatic.com/images?q=tbn:ANd9GcQVmkEg7tTsJES-sp3u5ZEp38r6iPHPOcjUPpvwa3lHPhpV70ea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1828800" cy="1828800"/>
          </a:xfrm>
          <a:prstGeom prst="rect">
            <a:avLst/>
          </a:prstGeom>
          <a:noFill/>
        </p:spPr>
      </p:pic>
      <p:pic>
        <p:nvPicPr>
          <p:cNvPr id="29702" name="Picture 6" descr="MUTCD 2009 Edition, Original, dated December 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14800"/>
            <a:ext cx="1333500" cy="1724025"/>
          </a:xfrm>
          <a:prstGeom prst="rect">
            <a:avLst/>
          </a:prstGeom>
          <a:noFill/>
        </p:spPr>
      </p:pic>
      <p:pic>
        <p:nvPicPr>
          <p:cNvPr id="29704" name="Picture 8" descr="https://encrypted-tbn1.gstatic.com/images?q=tbn:ANd9GcR2bSJzSJeDpFI7ObJcXedFBwDGiDxzG8z3VC2UfvRB_Yi7hzz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486400"/>
            <a:ext cx="276156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Presentation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Interchange Characteristics</a:t>
            </a:r>
          </a:p>
          <a:p>
            <a:r>
              <a:rPr lang="en-US" dirty="0" smtClean="0"/>
              <a:t>Process for Interchange Type Selection</a:t>
            </a:r>
          </a:p>
          <a:p>
            <a:r>
              <a:rPr lang="en-US" dirty="0" smtClean="0"/>
              <a:t>Service Interchange</a:t>
            </a:r>
          </a:p>
          <a:p>
            <a:r>
              <a:rPr lang="en-US" dirty="0" smtClean="0"/>
              <a:t>System Interchange</a:t>
            </a:r>
          </a:p>
          <a:p>
            <a:r>
              <a:rPr lang="en-US" dirty="0" smtClean="0"/>
              <a:t>New Type of Interchange</a:t>
            </a:r>
          </a:p>
          <a:p>
            <a:r>
              <a:rPr lang="en-US" dirty="0" smtClean="0"/>
              <a:t>Design Process and Details</a:t>
            </a:r>
          </a:p>
          <a:p>
            <a:r>
              <a:rPr lang="en-US" dirty="0" smtClean="0"/>
              <a:t>Interchange Attributes to Consider</a:t>
            </a:r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Interchange Attributes to Consider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Users</a:t>
            </a:r>
          </a:p>
          <a:p>
            <a:pPr marL="914400" lvl="3" indent="-223838"/>
            <a:r>
              <a:rPr lang="en-US" dirty="0" smtClean="0"/>
              <a:t>Local Facilities </a:t>
            </a:r>
          </a:p>
          <a:p>
            <a:pPr marL="914400" lvl="3" indent="-223838"/>
            <a:r>
              <a:rPr lang="en-US" dirty="0" smtClean="0"/>
              <a:t>Economics</a:t>
            </a:r>
          </a:p>
          <a:p>
            <a:pPr marL="914400" lvl="3" indent="-223838"/>
            <a:r>
              <a:rPr lang="en-US" dirty="0" smtClean="0"/>
              <a:t>Travel Times</a:t>
            </a:r>
          </a:p>
          <a:p>
            <a:pPr marL="914400" lvl="3" indent="-223838"/>
            <a:r>
              <a:rPr lang="en-US" dirty="0" smtClean="0"/>
              <a:t>Utilities - NIMBY</a:t>
            </a:r>
          </a:p>
          <a:p>
            <a:pPr marL="914400" lvl="3" indent="-223838"/>
            <a:r>
              <a:rPr lang="en-US" dirty="0" smtClean="0"/>
              <a:t>Multi-modal</a:t>
            </a:r>
          </a:p>
          <a:p>
            <a:pPr marL="914400" lvl="3" indent="-223838"/>
            <a:r>
              <a:rPr lang="en-US" dirty="0" smtClean="0"/>
              <a:t>Environmental/Recreation</a:t>
            </a:r>
          </a:p>
          <a:p>
            <a:pPr marL="1604963" lvl="3" indent="-233363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2052" name="Picture 4" descr="http://www.maicoind.com/pictures/pole/GPL%20SYSTEM%2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362200" cy="4187537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hQSERUUEhQVFBQUFRUVFxYYFxUUFxQUGBcVGBUXGBQXGyYeFxkkGRUUHy8gJCcpLCwsFx8xNTAqNSYrLCkBCQoKDgwOGg8PGiwkHyQsLCwsLCwsLCksLCwsLCwsLCwsKSwsLCwsLCwsLCwsLCwsLCksLCwsLCwpLCwsLCwsLP/AABEIAL4BCgMBIgACEQEDEQH/xAAcAAACAwEBAQEAAAAAAAAAAAADBAECBQYABwj/xABAEAABAgUCAwYDBgUDAgcAAAABAhEAAxIhMQRBBVFhEyJxgZGhBjKxFEJSwfDxI2KC0eEVcrIHkhczQ1OiwtL/xAAZAQADAQEBAAAAAAAAAAAAAAABAgMABAX/xAArEQACAgICAQMDAwUBAAAAAAAAAQIRAyESMUEEE1EiYZFSofAFQnGB4RT/2gAMAwEAAhEDEQA/APpyuG9YDN4aoZhOXqVVAknIjfXxRIHOO2XKP3OKGSMvsZY0NoEvQGNfT8VT94Nyi07VJOGMLzkn0PcX5MJWgULtaAq055R0khY3FoPOpIwI3utDcUzjjJPKI7Ax0czSvgQqrQnlFVlF4GKZMSJEbSNDFlaYcoPuG4mMiTB+zhlcsDaIAfaNys1C3ZCJAhr7IeUQNMd4HINAguJM6JXKaBKDRgHjNMCVMMSoxRoZIFkpmEwVL7wTTaRRuBDJ0yt4DkgpMCiU8SdArYQ1LlGG0KG8Scq6HSMZWkUMiBL05jemLTCywDtBU2ZxMn7MeUEoYQ6pJ2gJkHeG5WLQr2L7w1J4ZXF5UpPKHZU8DpAlJ+ApfIoeEhIzADpqTGjNmvCswPCpvyFpC5EQsxSYgxVKFcopQtg5hMDcw6lDxWgcoNgFwIsIKERNEUbPLBtBEWuCXiaIkCFbCmVST+IwRc5Y+9EUxNELoZSY5o+LEfMHhmZxtLWBflGUEx5KLvCPHFuyqzzSo2dJq6h3ktBF6cHEY/bq3hvTa0iJODW0dEM6emFm6N9oGnQwY8RiF8QEb6ivOAaRL5wLUyuUSnVPHvtBOIXaY3NCS9OrlAZmiVG2iUfvERWYpIhlkZqRiy+HHeGE6QJ2h9E19mgipQMZzfkKSEBNbEUm6qGJkrlApkh9oKaNsXTPeLExI0pG0XRJhrQASYukCDfZokadoW0GgbR4mLlREeKXjBAKTAVIhumPGXzg2ChJQMUJIhuYkCFZihDrYr0Bmahog6ggQNaHxF0IJLERSkTsTna8vZ4H9rVG1KlAbRanoPaG9yK8C8JPyUoiaIxtF8UoWqWhjUoCoAA95QBQ17ghz5bR0FETla7OLiBCImiDUx6mFs1AaImmDUx6mBZqA0xNEGoj1Eaw0BojwTBqY9RGs1AVB4oUQwUR6iNYaApeLocF4tRHrxrCnQYag7/WKdqnl7wMvFSmBSKe6wx1A2jyta3WFymK0QeKB7shtOvEGRqwdozgImswHBDRztdmmnUPawEX7QRlOYPISn7yoVwotHNY6ViILQH7TLHOJRPG0LRZTT8lmiQgmK/aU+EVVqgN41MPJfJdQIgaiGvAputaFZurB3h1FsWWSKCLU5hWbKA3heZqDtA1T1c46IwZyyzxGipsGKfaTCilneBqiix/JF+o+BydrbWN4V+3r5wMiK0xRQiiUs0mcV8K/EoVqjMKBW1KGYJlpJ7wpAdWbZa/l9V4ZrRMlpUSKiLjBfe3ofMR8Kl8TVLUlaEpTSih0ikLSXcLu6zf9Wjo/hP4klImGfODrTVRLSSEuWqIQp3UXNw1/G3Kqkq8nXOD7XR9eoj1Me0moTMQlabhQBFwfpaDUxziUCCY9TAtRqgndm/WIzp/EXU174Zw9sfX0g0PHE5GuEx6mBaAki5cEAh+XOG6YD0LxoDRHqINTHqYFmoBTHqYPTHqI1m4gCiIKIPRHqI1g4i9EQZcM9nEGXBs3EVKIrRDRlxHZweQOIqURFMMlEVog2CqFymKlEMURBRBsWhcojzQYoiCiDZqF1JeKqRDJTFCiGswqpEDKIcKIoqXDqQjQmZcUKIcMuKFEOpC0KFEVKIZMuKlEOpAoWKIiiDlMRTDcgUfHeKcZ7UCXcy0qWq5dSibJKi2yQBbaNH4K0xXPlMUrRLXWQQo0JtUSE/MDYHLe55ZaFuQQoKSBYguBtbwaOw4TO1pkfaELTRIYsmlJNQCXUhmXZPX6xwQlylbPWn9MaR9V4bxvtJqkACkLpSQ7MEgtcZci0b7R8Y+FPiZSp0uTJCgpSikEhKqEq+akEgIPV8AWJEfaAAA3INn842TjpxIKLXZj8YWKcuQXt/fxEc/NX3g72B8vy5esbE0stQHeGWB3uzcvLMZOtklM0F2qL3YMCM8jcO/WM06OrG1HR1vD9OQl1Gom79OXlDdMcvwviylqKCE0jukpIYG+UnwHm8dLolOkZbZ7uNoSSoi47L0x6mCNHqYSwcQdMepglMepjWGgdMRRBaY9TGBQKmIKYK0epjGoDTHimC0xFMGwcQNEQUQemIpjWChcoiCiDlMQUwbBxFiiIKIYIiKINg4MWKIqUQypMVoeGsDxsWKYqUQwqXFKIaxXAXKIoZcNFEUKYZMXiKKRA1JhxSIGZcOpA4ioRFuwgolvEmR1EHkVjFV0fBpuqJWChaZZSQUlIUhNSQ3aBg4JZ3aFNTr5hdKphLqJV3iQpRDE8sARmy9QeZ9TjlFpR5i0cNs7EkaPC9UZcxKgop7wun5vIHePqGn+KV0d9a0ksyZo7ynDuSmwPTrHybTEAgEhib2uB0jclcSEoUpCSos5qrTkEMGsc8/qIKejdM7/h3H5hUMKIU1O7vy/W8bWv0pMsGkpqNwW7pUQQQHtcJti8fPuDzFLpKPmUp13cEv3QEYwS/gGaO84lqiZPd7hKQzkku7feu1znlFYU1Vhd90TwpQI2QkEElvmayg3O+N2HKOu0E0IT31pA2qUAwGM4MfNhLXMpCVTApVTprIDpBLA7F0kPAZvD0qkpNSwsoUs1KKnIoIt1Qo+YiqxKS7Em3Z9Rnce06PmnSx/UD9ISnfGujT/wCsD4AmPm+vkyikUICSkJLguCoKYljkEflAZhchaWChSoYABFR/KN7MPuBJvZ9Cm/8AUXSjHaKfkmMPiXx8tSgZVcsYpoBfLHvHl9Iy+Ia0zQlaQApkKBYDvJE00+BdvKM7VTe0Ib8NuhDke8N7cV4DGzeT/wBQZ6QXFRNg4SG628Whn/xB1BKQJUpNaqQ5LDxL22jlFiopezgv0O/vHlzXYGxchTWsxCvIgwyiv0oDijstV8Ua1C0oKZNSikBnIBUSEuerH0MRxT4k1sgJqVJJWWCUgk4ck2wIQ02pqlSVG6zqZZUTmyVUeVAT7xaevthNnkWITLlDlLC0ur+o/SDS+F+CdGnreK66UgrVMk2YABBJUSWCUhskmI0vEdcuWmYJ0pIUmq6MBnuWgOu4gFTCpX/lyCQP5ppDedKT6qPKOePHJhlIlWCaQggP3kjn44garpfhA42b/DePaycFFMyWAlVN5YvuDiwIaBD4m1ZndiJssqw9AYEAkg26Rm8O46tBmOASs1PjvENt4i0FlkS56HvSklSuZLlSifX0javpfhDrGPcS4/rJJQFTZSissEhAB8XIsLj1g3+qa3sROM6UElAX8gJAIBAxc3aMrUjtKp6xmZLSgfhQFXbx/vzgqtX2qZMkWSlCFLL8kg+2f9yk8oal8L8ITiMcM49rZzgKlpITVdKbipSdhzSYX1/xTrJKlJrQqlJUSlAYEAEi6cgFL/7gN4HwviAlA0gP2YQkHAPaTiH/AJQHJ6CF9ZpWlLUSXXJUADyUsKcj8ZIKj/ubaGSjy2lX+ANVdGjxH4h1+n0/azjpZtkskCaha1EWAaz5OMAnaOx4ZPVMkS5mDMloW2WqSFM++Y5HWyTOYqBZUmZJkC1KFqkqM2csk27tKBydQvVHQ6HiiZEqRJWlVQlBLgopPZJlpJqKgz1BgevKOTJOFa7KxhkNEyTAzJMI6z4ulSlJSpMx1OQ3ZkW5mthCWs/6gSJakpKJprwwQrBD/Ko84mpWFxn8G0FRRJO5EZqvjnSAOpUxI6yZv/5gZ+PND/7w85c0f/SGTFaflGqvpFD1jPHxno99RLHjUPqmLj4q0hxqZHj2iQ3qYdMVr7DqkiK0xSTxOSsjs5kpb/hWlX/Ew52cGybR+WVi8QlUQrbrF5UqogJyWAHMkxxpnYXly1Ei2Q49Wt5xv8N+HZxKa5agl3U+aQbsObbGHfhvRTCv+NLpTLBYlKQGbmbnbD5MdNJmJQHqPQls8/COfJld0jsw+mc9hZMlCGCZSjtUVFsWt5ZJjX1urkGkUKBeUDSoqKQJrLILl+59Y5CeopPdJ725ezjb+0McLVMV31FIBpKjh0qIY/XxeFjmcNlp4Yo6SdxfSyJwWCspLqemYSCUTEEUgbqAuBzjIl8YFSVJROWgBaRTKmOHAJGPld79YzeKcZ738MizNlNwXe1rPv1jNX8RzAq7/wDe6S3UX2w8dkPVvjqP7nI8Ku71/g1JvGUoNQQuguwNCCliCxC1Dq0Lp+I0oUFJCSC/dM6Smm5sWUdj7xnzeIomTe07MVM96STzGwZvH3iNZqUdwo7oF+pzgjxMdH/rT/s/cn7D/V+3/TTl/EZQQZYlse81cw0m4Z0IIIa/7QH/AFhbgoCbgkijUKAL7Gi4aK8N1QUgpK+8DYCt8Hpgx4EkKGCPlZyzm55+UK/Wv9K/cR4GvJdXEJtlgM71PKmUl2ZiVDnfxhZXGycqZZORJJBHhWC79cRXhqAqaJZBpcP3gKgScDZgAPKN/TaCVInJASpzzwAxBN97s/sIlL+oSj/av5/sK9Pflis/VzqSCumyij+GEgBD3LzrhlLYZ7w53BpPiqYv+F24KQGYSqflHdY9ozOB5CNvXadKh327wKXfmC7PjMYqPgqWlNdbqIJAsAMMPL8zAh/UbW0r/n3DL03wwsnis9SQjtEKS4L9ksXUSXJCjm5eGNcopSkoKOXeEwW590Exs8K0cuWkMBgW6sPzBhXXaSokmzvz6N9XgL1zk9pFV6el2YUviRJFMySdlD+MLuQKTRyu/PpeN9SVTFAqLAClwTjPnHPfDmiBmKJYgAU9C92flHVzJT2wBducLn9U29aDixUtgFrmUhIUClwwNhYgWA84zpxnSvll1iw7q0jAOQojc+8ayFMAfHrvFftACeuYnj9ZONJ7oaWCL6MnSTVsFqls7ggqQWANTkgkMfo79X503tAtS3eg0pBsV3IqPiMjYwKZqKnAPjdrb/nDKVJYACwzuNznO8HP61yaaXQkMFaZdfFprIVYFOKQSzpCDv8Ah3ig4lNUqWtRJUCWYqFILWy4DJTF1kEHcEfWAy5gp9+oAH9o53lbLe3QTW60zVOsAlAIFy9+pf6xlzUVzAVWSgqZgCS94dkqBSrm/wBTzivY7pFreTQ0ZNeQOOjJ184zKUBJCAbqelz4WJhaRwqpbCojFsnfJjZ1+lCk873cln52aBaJbeDFuTfvGjkbWhJQd0Z+r4bWqlqKSTm96Rs7/KPWPK0ktPcQtN/nBSheBsVA3/W0bEyUF94Z6XH+TAhIoLML2vc9SdoMcsvkzxsxTpnmOiXLYB2wz9Es0MlahYJURzC1gHwFWIfGlvd7VXBb6HrC6uFSSXKZl7/NB975BwPmbgmOg+G+CqUROTMQmlVgXctnGA31gen+F5oFZAAGxIc4wN8xpcJlCWS6S9qbsHfDYvFJO19IMcKl9R1OnlBaSpmNO7tdzZJsMc9oBMnJpYkEgAUhnOGVZ+RMCXriSwAYJu4IAbIs37RAloUCtRIamoJYbndtufXyjiSflHoKV6TM8FRmUgJxsTSQ4N+dmsPONLUaiVIlqSoqUpQDoBYPvcDnGMdb2agZKlqckUkC42bkc3zAVzqgQoOpIF3cqLnryPtDuF9nPKRE92qRQlNwKSSognfc8uUZUxRe5JiFo/C7ZgSUEmwf6x1QjRzyYxImqd3ZjBApaC47w5Fy2/5wGhjc4zcG/lD8ouAGbxI9jF4qPkTsYkatCylSWSt/lLuDuQdx0jZ0nBlTEhS3SlTszAnLd07RhngzlwwuMkCOm0dkULIZmF7NuP1zEQzRlFfSUx7E5PDQ8uY5CQXL5SXs+DkehjaROEyYSAFJIIKhlx90efpCsmexpLUuAzpyA4vjIhkzESnGA55EP/aOGVvsqlWhufNZkhvry/aM3tFVtYgN3flYnoOf5Q0Ugsed+bfogRVOnBd8883aNFIarYrL1JqABAwMnun6EWhibqifLIeBJk4V6+4284hSWINQYbMdr42sOsURRQaAcOdMxaz8pYJAYtzttGsZ1zfYMMRnzEANcEK5H08rfSCpA5kn+zv7mC3bsZY6QRBze4Nx0/aKTxfLOPoPfaKTHqcbgMNhfnn/ABF50oqY7fXp+uUbVCUxeUkJ7wJu4YG7OGty/wAdYanTw3l+rQmJBAcPv4M5Dv8AraIQlxct+t4VxvYEmSNaaS30xiB6jUWZ+lrcn/KJW7MMc8Y6nn+UB+yKWva+PY/SKVEXYWWslyk8iznG46/5hhU1i3Mc36QL/SyMKIYBWOWb+ftHvs9zcnbze8BNNm8B5erHr1xaAztUgFhhsggeWN4URpiFK73yjls1/wBoTN2dumdhcw1K9Au+zc084bPs/wCmiZsypsvfyjF02pZ+8CQ5HU7exhhGucYqyd7C3rDUDkanau/68or9lRu/qIzu0P4mcgcvDlFDqjyT6xmI2Y+k4+A1YcM22MBv8vD+i4vJUS6O84IP+N7xxqFtfyiUTzFeHwMp32fQ0qkqllTd62CfEgDqX/tAp+kSpNmILKNyz7DxazdTHDo1ahYE82jY4f8AECk2Vvk7swFoR434KxcH4HtWkJLAEm7M7M27F2D+0LSOGjtShXW7O7MXscZvGvw/iKVd8gOFMCblsWOd/CC67VoqBJ6BvmUfvf09OcS5boWWNX2YnCuFVpmpIJVzw3es7/TdjiM2ZIMslwbPfDjYjpf3EdrodYlDtkXIbBPN/wBoEpKZgUlVJ+6RbA5cr8oaM3ex4elU9Xs40gFiAb4sz7Bj4x7tilTu+9nF46DimnSoJwAhNKEjdi1gDe/L84x5/B5mQksGqJKWT1Jdh+8XjsllwPG67D6PiaVK/iE7NuMjc4DfSNvTa4U2e3gQS7FvAXu3yxzp4QtYJSN3fbJ5AvsIb0UmlNrqBDKuwOzhrxnGxFoZ+2gzLkg1MGNi2SRuLWgh1hfvEi3i97Zxv7xXQ6RlqcF0pdnSGYEh6ujWzAjpywqBLggDwOc3Dn2gcENZrSJpJOX6Zuz9W94cmKpTa9grbD3HTf35Rh6apKiAzsC7j5SMOBctEo1igC2QWz7W9Im8Y6lSOgTOdOH8duT+uekL1X3PoN7u8ISJ7JqUWBHJ3Icj717tDgKqSahfZKQMZzgZhXCh+bCT5RBdrct2ALFuUKTNWamLW5vaz4ift57zrJAwQEDY7U3z9IlGlSoKZSg7AYc27xYDDMP6oVa7NybGNHMMw2Y253IJAxtvBOxmVkJZgWe/I88hnv0ETplJlKdgklJvUe9hrYFi/mYheuAVaxd82cc+lz7xFy3o1sI571VwCRflf/MASoEF+gSnDuR8vMjeJmz0EOpIchzhXh7gRfUS0EAH5rNcd0uNgemBBUl0wuToQnzaSQXLWwGe55MObxaVqFPZwU7ZxyDXzFTLCgbFQ5hTWuA53JtaGrJYpFwQCbm2S53z0gN0Ir7YCbxQk2cjqL4xfyih17fidy7huoI5w4qSMu7pW4KtyEi1+Q94y16AlFChSfulidyyrX357Q0WgyLieCbl3D87Mbn2hDUaxLEBs/5sAedocRweYzEsDS7ZAIG1ttoz9TwRQWADl+lx19IpGUbJNMFPm7hxsNj+8Dla4ggFVg/QtlvX6xtr0qQaWKjTgn5gC52e7Rh8ZDzAUJoSE3YWcbOLP/eHU1LQjRK9c5z5u1/2iDrCbsfrGUqZtj9NBxoz+MDo5t/84o4ryLZmqSQIhKoubkDcD9flEFuXlFDJ0QTu8XSfWIVKYX+rxWULxrDezT4dNVUJZekkbtyJv4CN2YhlBCgVBKKxlwouRbbwf6QlotNQpQFLrCbG4BpGz2ZzfrGtxLWspLWKUuq2SGpAOxcjwjmnK3oonoCJikqNm/hmxZmpTe2bn9NCqphQaQVEl5mKfutYu+bfuYd0UmsLSWBUolgQpku1LvaEOLTQozCLBDJcnkLgcy4940e6Dzadi8vXmnIe5ezvuG2F4f4dxMuxySD1djufKOYlT2L/AFgqdSbXMXcSiys7vtk05LgLs7VEklySWPp7l4YTICZPZkBddG6QAQXN8jG7ZaOJTr7M9y+duoI539Idm680hQsAGLF9+vUPCcAOW6fR1H+niYhZSWcFvlDsE/etSGADmCzdCyQoPcAOWCQBSbKByGIxGFwn4lpBCxUSCjnSk4I5XPPwjVHFEsrsyCUhQIWzhALd2487DMI012ak2AnSDSVhAAe5Ytcd25yLH/MCnaQqC27wdUw2LsKbeFotrFldLEJYIZAUou/dwXANhvZ35xoyNa5SyxZns5LOc7Nf1g7Qpkr0JIIPdShLPkFaQxBIwXq9ziGNQklBAYBAIdwMllNubqX7w7r096ygSS7kEBXyuS9mGH6RT7KlRULbY3J7zHcB38W6xnLRjKlJAQthVcsT0drN+jD2nU6A+ASGwQXbz3F4NL0bB8JuxUadnBAzsLfzdYFNPes/MuLElzk9VRKRhadrFBI5AF/y84Wmy2RUosCmzXKlA4Z7b36RtydIKMgXLkWLOT5hh75j0uWgoFQBLmzWJuTYbXMTckjGHOSRLF3Uzgh/lckkhicC/hAtcoy7lYV0BNzZ7nq/pG3PkBSwXpqQqwDAAltzfL+UJanh5XNw4qtmxV1fz8TDRewMVka0qlpA3ONjsC/iCPOLK4gy1JJUU/y5qth9u6TGrouG4StlNMPeAuoOVC74d88oWmcJSCSSo0qUVEgC5SrDbXB/RjNx8ht0B+2krSCLd5iL2wLN+UPLmEJqwAety7MBnIiU8PIBUlLENgP91TXyMvbkIUnuAEtubEYOave0K61QWx8zHUQcBL7hi5cciWc+cVTqUunLk75vgD0MJCZU9vmYgue8AHv4v9YUOrClJUSbd7J9etoHC0ByNpSUglZ+6kgA35ubxnag2URuDbGaQDz2EeQgry4chx0uzeJ3hLXTyklOD4mz4DjHOCoitiC/h0kg1EA+wJPXpGmrgd7dm23cBttAJ3EAwD1W22/zeHkaosLnHWGbyMVUcTqZTJCqSKqrk2N9hyhap47GfowJDsCRSGIJuLn1c+sc3p+GKcVpUHVcttbyF46lkTRNoAJalCzlrnoOcOcIlJrBUHAd+Qs4Ja/OHJOgMsOQoJU4TzI6iG+C6EGXNL05SN+64d+dnhZ5Ek7GS2JTpaUrsoApSVCxAsAQA+THtfrHUA3Um7lwDjxeEUalaZhY3UyX3yMcoZRTNnK+6kv3icAbk+XvBqtsKka/2pMuksxoSkkvSCRWp+bAn9Zx9bxGpCkp+V87m/t5k4g/ECnKVMX2YhgMPyH9ukZKkKKSQO6GHR+Q5xo12BsAFxYLMOzdAhMsFSz2h+42B1Pu0JPFVJMF0ERN3g/2hxCJMFlizWz+cZm5DumUQbZjQla2yme4NXMuef8AUfaMmQsqUEpt5w1WfqPLf84FWwch+RNBQoVKBpAwLEvUB3sXBdn7sOafiQFiARlnLl6Xb0jD+0Wfewb6k/rePCb9PRxA42PHJR0Z4uhkkM7nu940hvxENnx2j2m4ob0kguRUcZf1b6nmY5qUbEnD+5t9HPlBpU4pScvY9Gu3nb9NC8ENzs6cas/LWQC2VFnPg+xIxtD8jWJlpKiBYqCbi7H5ik/1Bz13EclJmEOq4CVAF73YtbyhqXqiyg1wXa7Xdz6jfnzibiZT2dCjiqWfDk9LWsHj0nWVJU1mfGWL7Dw/aMHTagKLEsQkgeBDWG5z6QwAuWFJFwcpL3B3Bs9gC45eqyxoKnZozFEXO4LWuQGLgbZiw1ZSkk3L1HmLJccw2fLnAlzAuWkoBdKije9JB22YtnlGZrp9UuhINwFbd7O2zfl4MqimCX2NXhnGCymwC4GSCxtB9HxBMxZchip2wHAIF98xyXDVlCJu5ocdDyI3cYPSEpmoWEunAN26ksT6GHeK2LbSO/malq/EAAHcnHtCM+WCouHWVmk8g/53jltNxFagzk+Z5PDsnizqBJKSPrcwjxNA9yzqZICgKgHAJANhTs/TEZmp0ZQGSA6Xc7gEkD6CH+H6wLCTTkgX2xjmLD3jQ7naC7FvBwp1N6A+8blx0P2c1JrsggMpJWDzUBVdRPIQzreELKpiiCASGD9RZvz6xvokoBDABqkf8mLvaw940ZEupuQS/iS4L82LQVkvpG4nz1ehCVB/mID8k1JCgCByu/hAvsYFiq45u/nHbL4UO+bFRU/g5dwdrGHk8DTyHoP7w8ZWDifP3JlPZrlvZuv+IY0gJUxU4U1jSGe5sbC1vKMj7VjLBIAGNiYMjWP1BLDAbZ7DkIRxDoPqdeSpiAWJSGy3NucUnEolTCghOHDupycgZ82+sDCe/fALgfQeEJ6nXEoA2BUcZJZ39BDRjYGZunS693fk9hcxqoIlIUBlQSSfw1OKRbLAn9oS0feUeYSfWkj84Y1YqAItVMUf+1vyMVlt0KgUnRVALUe4Kgz3dJNh0Li/jB+1C090BIb5U7Fsk3s273Jg2p06qQhJFJDkFyHF3A2LqMPI4eyJQe5K0GwAYpS3/OJuSsFHOlS5igGquMZO3OBTpJSWIa7XjSlTKWCQAxF98jJMJqm1EvsX/XpFYv8AAKFRLwcvFUp5Q0tXK2IFlJ5i78wWF/Ue8PQlDXC5RUfX8mjRkShWXxSo+RTketoS0Mwy+8ksQxjpChJWthYBHoVkAehEK5UFHMauXSogjBIPjvFKeXhGvxbSATFI5K5/y8/ACFZulpUEbli/iLRlMzKpkuggZeoDOyn/AF0iJFwB1I9h7XhjS2B5sCCNjUw+kes6lgMyXAGxUQPYE+0ByDsLpAO1ShTUkoufJr8sjwUYe02lJCAclSkvfKUJPl36x/VGdN+UEZTbyYEee3g0b9XysLGuYb7rASbY+97CI5HQyZi8Z4epASsOCSotsAKS46XYf7SNoc0rlKHJ7zJT4u6T0uyepflGvOk9ohKNx3SXOCVJDeBlLP8AVCuglVqSD8qk93mAlyx9w94MZXENKy+j0RCSpykImS5gItfs5iVODnqObxOqJKAqWl0rURVTdCKagWe2W6MY6BSgqUtx3VNbdyacwgrTESezlmhgC9zglOeqQR6RK7LJUc/rOGlPfJFK5RFmNmqYDcpd8YDQDh/C6pqClKrihaGLAqdWb1ILnqw8469c1MxISU3DgHdiMuGuRnMaPDNAlCSsC9hyDMB8othrdBGWRrROrdHA6vgKpUwFNk2xztjYfryd4lwETfk7qxLCwmzu93L5viz/AF6HWtXSQGPdbO/PfY+Igel4QHJJUTLTRmxAKSnxN2vsBBWRvYIxXQLgHAv4YBN7Xz3gMg7XAtzMG4vwx1pUklNwSz3bvAPjLjzjo5EsYbvOPDD5zkD0jL+ISkppLitSEd1gRWWBB2IvCtuyqRndlN7dIAplklRUBVgS3SrZLuryAYw58L0TFFaJpWlgiliEgk1A+NoZ1KghDXugm3LHrYQn9jolqTKNBKkrKgGL1B7DnzjJgaNGdShRvY07tgkH65hhOuDfMPaOe4hNrUliUk1FNnpIwWwcm0VTIUQ9Qv0EDlR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QSERUUEhQVFBQUFRUVFxYYFxUUFxQUGBcVGBUXGBQXGyYeFxkkGRUUHy8gJCcpLCwsFx8xNTAqNSYrLCkBCQoKDgwOGg8PGiwkHyQsLCwsLCwsLCksLCwsLCwsLCwsKSwsLCwsLCwsLCwsLCwsLCksLCwsLCwpLCwsLCwsLP/AABEIAL4BCgMBIgACEQEDEQH/xAAcAAACAwEBAQEAAAAAAAAAAAADBAECBQYABwj/xABAEAABAgUCAwYDBgUDAgcAAAABAhEAAxIhMQRBBVFhEyJxgZGhBjKxFEJSwfDxI2KC0eEVcrIHkhczQ1OiwtL/xAAZAQADAQEBAAAAAAAAAAAAAAABAgMABAX/xAArEQACAgICAQMDAwUBAAAAAAAAAQIRAyESMUEEE1EiYZFSofAFQnGB4RT/2gAMAwEAAhEDEQA/APpyuG9YDN4aoZhOXqVVAknIjfXxRIHOO2XKP3OKGSMvsZY0NoEvQGNfT8VT94Nyi07VJOGMLzkn0PcX5MJWgULtaAq055R0khY3FoPOpIwI3utDcUzjjJPKI7Ax0czSvgQqrQnlFVlF4GKZMSJEbSNDFlaYcoPuG4mMiTB+zhlcsDaIAfaNys1C3ZCJAhr7IeUQNMd4HINAguJM6JXKaBKDRgHjNMCVMMSoxRoZIFkpmEwVL7wTTaRRuBDJ0yt4DkgpMCiU8SdArYQ1LlGG0KG8Scq6HSMZWkUMiBL05jemLTCywDtBU2ZxMn7MeUEoYQ6pJ2gJkHeG5WLQr2L7w1J4ZXF5UpPKHZU8DpAlJ+ApfIoeEhIzADpqTGjNmvCswPCpvyFpC5EQsxSYgxVKFcopQtg5hMDcw6lDxWgcoNgFwIsIKERNEUbPLBtBEWuCXiaIkCFbCmVST+IwRc5Y+9EUxNELoZSY5o+LEfMHhmZxtLWBflGUEx5KLvCPHFuyqzzSo2dJq6h3ktBF6cHEY/bq3hvTa0iJODW0dEM6emFm6N9oGnQwY8RiF8QEb6ivOAaRL5wLUyuUSnVPHvtBOIXaY3NCS9OrlAZmiVG2iUfvERWYpIhlkZqRiy+HHeGE6QJ2h9E19mgipQMZzfkKSEBNbEUm6qGJkrlApkh9oKaNsXTPeLExI0pG0XRJhrQASYukCDfZokadoW0GgbR4mLlREeKXjBAKTAVIhumPGXzg2ChJQMUJIhuYkCFZihDrYr0Bmahog6ggQNaHxF0IJLERSkTsTna8vZ4H9rVG1KlAbRanoPaG9yK8C8JPyUoiaIxtF8UoWqWhjUoCoAA95QBQ17ghz5bR0FETla7OLiBCImiDUx6mFs1AaImmDUx6mBZqA0xNEGoj1Eaw0BojwTBqY9RGs1AVB4oUQwUR6iNYaApeLocF4tRHrxrCnQYag7/WKdqnl7wMvFSmBSKe6wx1A2jyta3WFymK0QeKB7shtOvEGRqwdozgImswHBDRztdmmnUPawEX7QRlOYPISn7yoVwotHNY6ViILQH7TLHOJRPG0LRZTT8lmiQgmK/aU+EVVqgN41MPJfJdQIgaiGvAputaFZurB3h1FsWWSKCLU5hWbKA3heZqDtA1T1c46IwZyyzxGipsGKfaTCilneBqiix/JF+o+BydrbWN4V+3r5wMiK0xRQiiUs0mcV8K/EoVqjMKBW1KGYJlpJ7wpAdWbZa/l9V4ZrRMlpUSKiLjBfe3ofMR8Kl8TVLUlaEpTSih0ikLSXcLu6zf9Wjo/hP4klImGfODrTVRLSSEuWqIQp3UXNw1/G3Kqkq8nXOD7XR9eoj1Me0moTMQlabhQBFwfpaDUxziUCCY9TAtRqgndm/WIzp/EXU174Zw9sfX0g0PHE5GuEx6mBaAki5cEAh+XOG6YD0LxoDRHqINTHqYFmoBTHqYPTHqI1m4gCiIKIPRHqI1g4i9EQZcM9nEGXBs3EVKIrRDRlxHZweQOIqURFMMlEVog2CqFymKlEMURBRBsWhcojzQYoiCiDZqF1JeKqRDJTFCiGswqpEDKIcKIoqXDqQjQmZcUKIcMuKFEOpC0KFEVKIZMuKlEOpAoWKIiiDlMRTDcgUfHeKcZ7UCXcy0qWq5dSibJKi2yQBbaNH4K0xXPlMUrRLXWQQo0JtUSE/MDYHLe55ZaFuQQoKSBYguBtbwaOw4TO1pkfaELTRIYsmlJNQCXUhmXZPX6xwQlylbPWn9MaR9V4bxvtJqkACkLpSQ7MEgtcZci0b7R8Y+FPiZSp0uTJCgpSikEhKqEq+akEgIPV8AWJEfaAAA3INn842TjpxIKLXZj8YWKcuQXt/fxEc/NX3g72B8vy5esbE0stQHeGWB3uzcvLMZOtklM0F2qL3YMCM8jcO/WM06OrG1HR1vD9OQl1Gom79OXlDdMcvwviylqKCE0jukpIYG+UnwHm8dLolOkZbZ7uNoSSoi47L0x6mCNHqYSwcQdMepglMepjWGgdMRRBaY9TGBQKmIKYK0epjGoDTHimC0xFMGwcQNEQUQemIpjWChcoiCiDlMQUwbBxFiiIKIYIiKINg4MWKIqUQypMVoeGsDxsWKYqUQwqXFKIaxXAXKIoZcNFEUKYZMXiKKRA1JhxSIGZcOpA4ioRFuwgolvEmR1EHkVjFV0fBpuqJWChaZZSQUlIUhNSQ3aBg4JZ3aFNTr5hdKphLqJV3iQpRDE8sARmy9QeZ9TjlFpR5i0cNs7EkaPC9UZcxKgop7wun5vIHePqGn+KV0d9a0ksyZo7ynDuSmwPTrHybTEAgEhib2uB0jclcSEoUpCSos5qrTkEMGsc8/qIKejdM7/h3H5hUMKIU1O7vy/W8bWv0pMsGkpqNwW7pUQQQHtcJti8fPuDzFLpKPmUp13cEv3QEYwS/gGaO84lqiZPd7hKQzkku7feu1znlFYU1Vhd90TwpQI2QkEElvmayg3O+N2HKOu0E0IT31pA2qUAwGM4MfNhLXMpCVTApVTprIDpBLA7F0kPAZvD0qkpNSwsoUs1KKnIoIt1Qo+YiqxKS7Em3Z9Rnce06PmnSx/UD9ISnfGujT/wCsD4AmPm+vkyikUICSkJLguCoKYljkEflAZhchaWChSoYABFR/KN7MPuBJvZ9Cm/8AUXSjHaKfkmMPiXx8tSgZVcsYpoBfLHvHl9Iy+Ia0zQlaQApkKBYDvJE00+BdvKM7VTe0Ib8NuhDke8N7cV4DGzeT/wBQZ6QXFRNg4SG628Whn/xB1BKQJUpNaqQ5LDxL22jlFiopezgv0O/vHlzXYGxchTWsxCvIgwyiv0oDijstV8Ua1C0oKZNSikBnIBUSEuerH0MRxT4k1sgJqVJJWWCUgk4ck2wIQ02pqlSVG6zqZZUTmyVUeVAT7xaevthNnkWITLlDlLC0ur+o/SDS+F+CdGnreK66UgrVMk2YABBJUSWCUhskmI0vEdcuWmYJ0pIUmq6MBnuWgOu4gFTCpX/lyCQP5ppDedKT6qPKOePHJhlIlWCaQggP3kjn44garpfhA42b/DePaycFFMyWAlVN5YvuDiwIaBD4m1ZndiJssqw9AYEAkg26Rm8O46tBmOASs1PjvENt4i0FlkS56HvSklSuZLlSifX0javpfhDrGPcS4/rJJQFTZSissEhAB8XIsLj1g3+qa3sROM6UElAX8gJAIBAxc3aMrUjtKp6xmZLSgfhQFXbx/vzgqtX2qZMkWSlCFLL8kg+2f9yk8oal8L8ITiMcM49rZzgKlpITVdKbipSdhzSYX1/xTrJKlJrQqlJUSlAYEAEi6cgFL/7gN4HwviAlA0gP2YQkHAPaTiH/AJQHJ6CF9ZpWlLUSXXJUADyUsKcj8ZIKj/ubaGSjy2lX+ANVdGjxH4h1+n0/azjpZtkskCaha1EWAaz5OMAnaOx4ZPVMkS5mDMloW2WqSFM++Y5HWyTOYqBZUmZJkC1KFqkqM2csk27tKBydQvVHQ6HiiZEqRJWlVQlBLgopPZJlpJqKgz1BgevKOTJOFa7KxhkNEyTAzJMI6z4ulSlJSpMx1OQ3ZkW5mthCWs/6gSJakpKJprwwQrBD/Ko84mpWFxn8G0FRRJO5EZqvjnSAOpUxI6yZv/5gZ+PND/7w85c0f/SGTFaflGqvpFD1jPHxno99RLHjUPqmLj4q0hxqZHj2iQ3qYdMVr7DqkiK0xSTxOSsjs5kpb/hWlX/Ew52cGybR+WVi8QlUQrbrF5UqogJyWAHMkxxpnYXly1Ei2Q49Wt5xv8N+HZxKa5agl3U+aQbsObbGHfhvRTCv+NLpTLBYlKQGbmbnbD5MdNJmJQHqPQls8/COfJld0jsw+mc9hZMlCGCZSjtUVFsWt5ZJjX1urkGkUKBeUDSoqKQJrLILl+59Y5CeopPdJ725ezjb+0McLVMV31FIBpKjh0qIY/XxeFjmcNlp4Yo6SdxfSyJwWCspLqemYSCUTEEUgbqAuBzjIl8YFSVJROWgBaRTKmOHAJGPld79YzeKcZ738MizNlNwXe1rPv1jNX8RzAq7/wDe6S3UX2w8dkPVvjqP7nI8Ku71/g1JvGUoNQQuguwNCCliCxC1Dq0Lp+I0oUFJCSC/dM6Smm5sWUdj7xnzeIomTe07MVM96STzGwZvH3iNZqUdwo7oF+pzgjxMdH/rT/s/cn7D/V+3/TTl/EZQQZYlse81cw0m4Z0IIIa/7QH/AFhbgoCbgkijUKAL7Gi4aK8N1QUgpK+8DYCt8Hpgx4EkKGCPlZyzm55+UK/Wv9K/cR4GvJdXEJtlgM71PKmUl2ZiVDnfxhZXGycqZZORJJBHhWC79cRXhqAqaJZBpcP3gKgScDZgAPKN/TaCVInJASpzzwAxBN97s/sIlL+oSj/av5/sK9Pflis/VzqSCumyij+GEgBD3LzrhlLYZ7w53BpPiqYv+F24KQGYSqflHdY9ozOB5CNvXadKh327wKXfmC7PjMYqPgqWlNdbqIJAsAMMPL8zAh/UbW0r/n3DL03wwsnis9SQjtEKS4L9ksXUSXJCjm5eGNcopSkoKOXeEwW590Exs8K0cuWkMBgW6sPzBhXXaSokmzvz6N9XgL1zk9pFV6el2YUviRJFMySdlD+MLuQKTRyu/PpeN9SVTFAqLAClwTjPnHPfDmiBmKJYgAU9C92flHVzJT2wBducLn9U29aDixUtgFrmUhIUClwwNhYgWA84zpxnSvll1iw7q0jAOQojc+8ayFMAfHrvFftACeuYnj9ZONJ7oaWCL6MnSTVsFqls7ggqQWANTkgkMfo79X503tAtS3eg0pBsV3IqPiMjYwKZqKnAPjdrb/nDKVJYACwzuNznO8HP61yaaXQkMFaZdfFprIVYFOKQSzpCDv8Ah3ig4lNUqWtRJUCWYqFILWy4DJTF1kEHcEfWAy5gp9+oAH9o53lbLe3QTW60zVOsAlAIFy9+pf6xlzUVzAVWSgqZgCS94dkqBSrm/wBTzivY7pFreTQ0ZNeQOOjJ184zKUBJCAbqelz4WJhaRwqpbCojFsnfJjZ1+lCk873cln52aBaJbeDFuTfvGjkbWhJQd0Z+r4bWqlqKSTm96Rs7/KPWPK0ktPcQtN/nBSheBsVA3/W0bEyUF94Z6XH+TAhIoLML2vc9SdoMcsvkzxsxTpnmOiXLYB2wz9Es0MlahYJURzC1gHwFWIfGlvd7VXBb6HrC6uFSSXKZl7/NB975BwPmbgmOg+G+CqUROTMQmlVgXctnGA31gen+F5oFZAAGxIc4wN8xpcJlCWS6S9qbsHfDYvFJO19IMcKl9R1OnlBaSpmNO7tdzZJsMc9oBMnJpYkEgAUhnOGVZ+RMCXriSwAYJu4IAbIs37RAloUCtRIamoJYbndtufXyjiSflHoKV6TM8FRmUgJxsTSQ4N+dmsPONLUaiVIlqSoqUpQDoBYPvcDnGMdb2agZKlqckUkC42bkc3zAVzqgQoOpIF3cqLnryPtDuF9nPKRE92qRQlNwKSSognfc8uUZUxRe5JiFo/C7ZgSUEmwf6x1QjRzyYxImqd3ZjBApaC47w5Fy2/5wGhjc4zcG/lD8ouAGbxI9jF4qPkTsYkatCylSWSt/lLuDuQdx0jZ0nBlTEhS3SlTszAnLd07RhngzlwwuMkCOm0dkULIZmF7NuP1zEQzRlFfSUx7E5PDQ8uY5CQXL5SXs+DkehjaROEyYSAFJIIKhlx90efpCsmexpLUuAzpyA4vjIhkzESnGA55EP/aOGVvsqlWhufNZkhvry/aM3tFVtYgN3flYnoOf5Q0Ugsed+bfogRVOnBd8883aNFIarYrL1JqABAwMnun6EWhibqifLIeBJk4V6+4284hSWINQYbMdr42sOsURRQaAcOdMxaz8pYJAYtzttGsZ1zfYMMRnzEANcEK5H08rfSCpA5kn+zv7mC3bsZY6QRBze4Nx0/aKTxfLOPoPfaKTHqcbgMNhfnn/ABF50oqY7fXp+uUbVCUxeUkJ7wJu4YG7OGty/wAdYanTw3l+rQmJBAcPv4M5Dv8AraIQlxct+t4VxvYEmSNaaS30xiB6jUWZ+lrcn/KJW7MMc8Y6nn+UB+yKWva+PY/SKVEXYWWslyk8iznG46/5hhU1i3Mc36QL/SyMKIYBWOWb+ftHvs9zcnbze8BNNm8B5erHr1xaAztUgFhhsggeWN4URpiFK73yjls1/wBoTN2dumdhcw1K9Au+zc084bPs/wCmiZsypsvfyjF02pZ+8CQ5HU7exhhGucYqyd7C3rDUDkanau/68or9lRu/qIzu0P4mcgcvDlFDqjyT6xmI2Y+k4+A1YcM22MBv8vD+i4vJUS6O84IP+N7xxqFtfyiUTzFeHwMp32fQ0qkqllTd62CfEgDqX/tAp+kSpNmILKNyz7DxazdTHDo1ahYE82jY4f8AECk2Vvk7swFoR434KxcH4HtWkJLAEm7M7M27F2D+0LSOGjtShXW7O7MXscZvGvw/iKVd8gOFMCblsWOd/CC67VoqBJ6BvmUfvf09OcS5boWWNX2YnCuFVpmpIJVzw3es7/TdjiM2ZIMslwbPfDjYjpf3EdrodYlDtkXIbBPN/wBoEpKZgUlVJ+6RbA5cr8oaM3ex4elU9Xs40gFiAb4sz7Bj4x7tilTu+9nF46DimnSoJwAhNKEjdi1gDe/L84x5/B5mQksGqJKWT1Jdh+8XjsllwPG67D6PiaVK/iE7NuMjc4DfSNvTa4U2e3gQS7FvAXu3yxzp4QtYJSN3fbJ5AvsIb0UmlNrqBDKuwOzhrxnGxFoZ+2gzLkg1MGNi2SRuLWgh1hfvEi3i97Zxv7xXQ6RlqcF0pdnSGYEh6ujWzAjpywqBLggDwOc3Dn2gcENZrSJpJOX6Zuz9W94cmKpTa9grbD3HTf35Rh6apKiAzsC7j5SMOBctEo1igC2QWz7W9Im8Y6lSOgTOdOH8duT+uekL1X3PoN7u8ISJ7JqUWBHJ3Icj717tDgKqSahfZKQMZzgZhXCh+bCT5RBdrct2ALFuUKTNWamLW5vaz4ift57zrJAwQEDY7U3z9IlGlSoKZSg7AYc27xYDDMP6oVa7NybGNHMMw2Y253IJAxtvBOxmVkJZgWe/I88hnv0ETplJlKdgklJvUe9hrYFi/mYheuAVaxd82cc+lz7xFy3o1sI571VwCRflf/MASoEF+gSnDuR8vMjeJmz0EOpIchzhXh7gRfUS0EAH5rNcd0uNgemBBUl0wuToQnzaSQXLWwGe55MObxaVqFPZwU7ZxyDXzFTLCgbFQ5hTWuA53JtaGrJYpFwQCbm2S53z0gN0Ir7YCbxQk2cjqL4xfyih17fidy7huoI5w4qSMu7pW4KtyEi1+Q94y16AlFChSfulidyyrX357Q0WgyLieCbl3D87Mbn2hDUaxLEBs/5sAedocRweYzEsDS7ZAIG1ttoz9TwRQWADl+lx19IpGUbJNMFPm7hxsNj+8Dla4ggFVg/QtlvX6xtr0qQaWKjTgn5gC52e7Rh8ZDzAUJoSE3YWcbOLP/eHU1LQjRK9c5z5u1/2iDrCbsfrGUqZtj9NBxoz+MDo5t/84o4ryLZmqSQIhKoubkDcD9flEFuXlFDJ0QTu8XSfWIVKYX+rxWULxrDezT4dNVUJZekkbtyJv4CN2YhlBCgVBKKxlwouRbbwf6QlotNQpQFLrCbG4BpGz2ZzfrGtxLWspLWKUuq2SGpAOxcjwjmnK3oonoCJikqNm/hmxZmpTe2bn9NCqphQaQVEl5mKfutYu+bfuYd0UmsLSWBUolgQpku1LvaEOLTQozCLBDJcnkLgcy4940e6Dzadi8vXmnIe5ezvuG2F4f4dxMuxySD1djufKOYlT2L/AFgqdSbXMXcSiys7vtk05LgLs7VEklySWPp7l4YTICZPZkBddG6QAQXN8jG7ZaOJTr7M9y+duoI539Idm680hQsAGLF9+vUPCcAOW6fR1H+niYhZSWcFvlDsE/etSGADmCzdCyQoPcAOWCQBSbKByGIxGFwn4lpBCxUSCjnSk4I5XPPwjVHFEsrsyCUhQIWzhALd2487DMI012ak2AnSDSVhAAe5Ytcd25yLH/MCnaQqC27wdUw2LsKbeFotrFldLEJYIZAUou/dwXANhvZ35xoyNa5SyxZns5LOc7Nf1g7Qpkr0JIIPdShLPkFaQxBIwXq9ziGNQklBAYBAIdwMllNubqX7w7r096ygSS7kEBXyuS9mGH6RT7KlRULbY3J7zHcB38W6xnLRjKlJAQthVcsT0drN+jD2nU6A+ASGwQXbz3F4NL0bB8JuxUadnBAzsLfzdYFNPes/MuLElzk9VRKRhadrFBI5AF/y84Wmy2RUosCmzXKlA4Z7b36RtydIKMgXLkWLOT5hh75j0uWgoFQBLmzWJuTYbXMTckjGHOSRLF3Uzgh/lckkhicC/hAtcoy7lYV0BNzZ7nq/pG3PkBSwXpqQqwDAAltzfL+UJanh5XNw4qtmxV1fz8TDRewMVka0qlpA3ONjsC/iCPOLK4gy1JJUU/y5qth9u6TGrouG4StlNMPeAuoOVC74d88oWmcJSCSSo0qUVEgC5SrDbXB/RjNx8ht0B+2krSCLd5iL2wLN+UPLmEJqwAety7MBnIiU8PIBUlLENgP91TXyMvbkIUnuAEtubEYOave0K61QWx8zHUQcBL7hi5cciWc+cVTqUunLk75vgD0MJCZU9vmYgue8AHv4v9YUOrClJUSbd7J9etoHC0ByNpSUglZ+6kgA35ubxnag2URuDbGaQDz2EeQgry4chx0uzeJ3hLXTyklOD4mz4DjHOCoitiC/h0kg1EA+wJPXpGmrgd7dm23cBttAJ3EAwD1W22/zeHkaosLnHWGbyMVUcTqZTJCqSKqrk2N9hyhap47GfowJDsCRSGIJuLn1c+sc3p+GKcVpUHVcttbyF46lkTRNoAJalCzlrnoOcOcIlJrBUHAd+Qs4Ja/OHJOgMsOQoJU4TzI6iG+C6EGXNL05SN+64d+dnhZ5Ek7GS2JTpaUrsoApSVCxAsAQA+THtfrHUA3Um7lwDjxeEUalaZhY3UyX3yMcoZRTNnK+6kv3icAbk+XvBqtsKka/2pMuksxoSkkvSCRWp+bAn9Zx9bxGpCkp+V87m/t5k4g/ECnKVMX2YhgMPyH9ukZKkKKSQO6GHR+Q5xo12BsAFxYLMOzdAhMsFSz2h+42B1Pu0JPFVJMF0ERN3g/2hxCJMFlizWz+cZm5DumUQbZjQla2yme4NXMuef8AUfaMmQsqUEpt5w1WfqPLf84FWwch+RNBQoVKBpAwLEvUB3sXBdn7sOafiQFiARlnLl6Xb0jD+0Wfewb6k/rePCb9PRxA42PHJR0Z4uhkkM7nu940hvxENnx2j2m4ob0kguRUcZf1b6nmY5qUbEnD+5t9HPlBpU4pScvY9Gu3nb9NC8ENzs6cas/LWQC2VFnPg+xIxtD8jWJlpKiBYqCbi7H5ik/1Bz13EclJmEOq4CVAF73YtbyhqXqiyg1wXa7Xdz6jfnzibiZT2dCjiqWfDk9LWsHj0nWVJU1mfGWL7Dw/aMHTagKLEsQkgeBDWG5z6QwAuWFJFwcpL3B3Bs9gC45eqyxoKnZozFEXO4LWuQGLgbZiw1ZSkk3L1HmLJccw2fLnAlzAuWkoBdKije9JB22YtnlGZrp9UuhINwFbd7O2zfl4MqimCX2NXhnGCymwC4GSCxtB9HxBMxZchip2wHAIF98xyXDVlCJu5ocdDyI3cYPSEpmoWEunAN26ksT6GHeK2LbSO/malq/EAAHcnHtCM+WCouHWVmk8g/53jltNxFagzk+Z5PDsnizqBJKSPrcwjxNA9yzqZICgKgHAJANhTs/TEZmp0ZQGSA6Xc7gEkD6CH+H6wLCTTkgX2xjmLD3jQ7naC7FvBwp1N6A+8blx0P2c1JrsggMpJWDzUBVdRPIQzreELKpiiCASGD9RZvz6xvokoBDABqkf8mLvaw940ZEupuQS/iS4L82LQVkvpG4nz1ehCVB/mID8k1JCgCByu/hAvsYFiq45u/nHbL4UO+bFRU/g5dwdrGHk8DTyHoP7w8ZWDifP3JlPZrlvZuv+IY0gJUxU4U1jSGe5sbC1vKMj7VjLBIAGNiYMjWP1BLDAbZ7DkIRxDoPqdeSpiAWJSGy3NucUnEolTCghOHDupycgZ82+sDCe/fALgfQeEJ6nXEoA2BUcZJZ39BDRjYGZunS693fk9hcxqoIlIUBlQSSfw1OKRbLAn9oS0feUeYSfWkj84Y1YqAItVMUf+1vyMVlt0KgUnRVALUe4Kgz3dJNh0Li/jB+1C090BIb5U7Fsk3s273Jg2p06qQhJFJDkFyHF3A2LqMPI4eyJQe5K0GwAYpS3/OJuSsFHOlS5igGquMZO3OBTpJSWIa7XjSlTKWCQAxF98jJMJqm1EvsX/XpFYv8AAKFRLwcvFUp5Q0tXK2IFlJ5i78wWF/Ue8PQlDXC5RUfX8mjRkShWXxSo+RTketoS0Mwy+8ksQxjpChJWthYBHoVkAehEK5UFHMauXSogjBIPjvFKeXhGvxbSATFI5K5/y8/ACFZulpUEbli/iLRlMzKpkuggZeoDOyn/AF0iJFwB1I9h7XhjS2B5sCCNjUw+kes6lgMyXAGxUQPYE+0ByDsLpAO1ShTUkoufJr8sjwUYe02lJCAclSkvfKUJPl36x/VGdN+UEZTbyYEee3g0b9XysLGuYb7rASbY+97CI5HQyZi8Z4epASsOCSotsAKS46XYf7SNoc0rlKHJ7zJT4u6T0uyepflGvOk9ohKNx3SXOCVJDeBlLP8AVCuglVqSD8qk93mAlyx9w94MZXENKy+j0RCSpykImS5gItfs5iVODnqObxOqJKAqWl0rURVTdCKagWe2W6MY6BSgqUtx3VNbdyacwgrTESezlmhgC9zglOeqQR6RK7LJUc/rOGlPfJFK5RFmNmqYDcpd8YDQDh/C6pqClKrihaGLAqdWb1ILnqw8469c1MxISU3DgHdiMuGuRnMaPDNAlCSsC9hyDMB8othrdBGWRrROrdHA6vgKpUwFNk2xztjYfryd4lwETfk7qxLCwmzu93L5viz/AF6HWtXSQGPdbO/PfY+Igel4QHJJUTLTRmxAKSnxN2vsBBWRvYIxXQLgHAv4YBN7Xz3gMg7XAtzMG4vwx1pUklNwSz3bvAPjLjzjo5EsYbvOPDD5zkD0jL+ISkppLitSEd1gRWWBB2IvCtuyqRndlN7dIAplklRUBVgS3SrZLuryAYw58L0TFFaJpWlgiliEgk1A+NoZ1KghDXugm3LHrYQn9jolqTKNBKkrKgGL1B7DnzjJgaNGdShRvY07tgkH65hhOuDfMPaOe4hNrUliUk1FNnpIwWwcm0VTIUQ9Qv0EDlR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upload.wikimedia.org/wikipedia/commons/b/bb/Kent_Hike_and_Bike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3352800" cy="2391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5814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Future Considerations</a:t>
            </a:r>
          </a:p>
          <a:p>
            <a:pPr marL="914400" lvl="3" indent="-223838"/>
            <a:r>
              <a:rPr lang="en-US" dirty="0" smtClean="0"/>
              <a:t>Additional Lanes / Interchange capacity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Future development in the immediate area</a:t>
            </a:r>
          </a:p>
          <a:p>
            <a:pPr marL="914400" lvl="3" indent="-223838"/>
            <a:r>
              <a:rPr lang="en-US" dirty="0" smtClean="0"/>
              <a:t>Overhead utilities and constructability of structures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OSHA requirement for cranes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Address in utility coordination</a:t>
            </a:r>
          </a:p>
          <a:p>
            <a:pPr marL="914400" lvl="3" indent="-223838"/>
            <a:r>
              <a:rPr lang="en-US" dirty="0" smtClean="0"/>
              <a:t>Temporary traffic shifts for maintenance and rehab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Leave in crossovers used for construction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Wider, “beefed up” shoulders necessary?</a:t>
            </a:r>
          </a:p>
          <a:p>
            <a:pPr marL="1604963" lvl="3" indent="-233363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1030" name="Picture 6" descr="W:\Marketing\CRM\Graphics\07 Transportation\East Wash Seg 4 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5105400" cy="341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Considerations Continued…</a:t>
            </a:r>
          </a:p>
          <a:p>
            <a:pPr marL="914400" lvl="3" indent="-223838"/>
            <a:r>
              <a:rPr lang="en-US" dirty="0" smtClean="0"/>
              <a:t>Profile gradient should be steep enough to accommodate future barrier wall when highway expanded.</a:t>
            </a:r>
          </a:p>
          <a:p>
            <a:pPr marL="914400" lvl="3" indent="-223838"/>
            <a:r>
              <a:rPr lang="en-US" dirty="0" smtClean="0"/>
              <a:t>Ramp Metering </a:t>
            </a:r>
          </a:p>
          <a:p>
            <a:pPr marL="914400" lvl="3" indent="-223838"/>
            <a:r>
              <a:rPr lang="en-US" dirty="0" smtClean="0"/>
              <a:t>Ramp spacing between terminals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Congestion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Queue spillback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Stop and Go travels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Heavy weaving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Poor traffic signal progression</a:t>
            </a:r>
          </a:p>
          <a:p>
            <a:endParaRPr lang="en-US" dirty="0"/>
          </a:p>
        </p:txBody>
      </p:sp>
      <p:pic>
        <p:nvPicPr>
          <p:cNvPr id="4" name="Picture 4" descr="Milwaukee-area ramp me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814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pic>
        <p:nvPicPr>
          <p:cNvPr id="31748" name="Picture 4" descr="http://cs-montrealgazette.s3.amazonaws.com/CommunityServer.Blogs.Components.WeblogFiles/metropolitannews/0827.Turcot%20Inter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324600" cy="461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Interchange Characteristics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interchanges</a:t>
            </a:r>
          </a:p>
          <a:p>
            <a:pPr marL="914400" lvl="3" indent="-223838"/>
            <a:r>
              <a:rPr lang="en-US" sz="2800" dirty="0" smtClean="0"/>
              <a:t>Service Interchange – between a freeway or controlled access facility and a lower class roadway such as an arterial or collector (i.e. diamond)</a:t>
            </a:r>
          </a:p>
          <a:p>
            <a:pPr marL="914400" lvl="3" indent="-223838"/>
            <a:r>
              <a:rPr lang="en-US" sz="2800" dirty="0" smtClean="0"/>
              <a:t>System Interchange – between two or more freeways or controlled access facilities (i.e. cloverleaf) </a:t>
            </a:r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Interchange Characteristics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Attributes of interchange type varies</a:t>
            </a:r>
          </a:p>
          <a:p>
            <a:pPr marL="914400" lvl="3" indent="-223838"/>
            <a:r>
              <a:rPr lang="en-US" sz="2800" dirty="0" smtClean="0"/>
              <a:t>Traffic Operations</a:t>
            </a:r>
          </a:p>
          <a:p>
            <a:pPr marL="914400" lvl="3" indent="-223838"/>
            <a:r>
              <a:rPr lang="en-US" sz="2800" dirty="0" smtClean="0"/>
              <a:t>Safety</a:t>
            </a:r>
          </a:p>
          <a:p>
            <a:pPr marL="914400" lvl="3" indent="-223838"/>
            <a:r>
              <a:rPr lang="en-US" sz="2800" dirty="0" smtClean="0"/>
              <a:t>Physical Impacts (R/W)</a:t>
            </a:r>
          </a:p>
          <a:p>
            <a:pPr marL="914400" lvl="3" indent="-223838"/>
            <a:r>
              <a:rPr lang="en-US" sz="2800" dirty="0" smtClean="0"/>
              <a:t>Construction Cost</a:t>
            </a:r>
          </a:p>
          <a:p>
            <a:pPr marL="914400" lvl="3" indent="-223838"/>
            <a:r>
              <a:rPr lang="en-US" sz="2800" dirty="0" smtClean="0"/>
              <a:t>Constructability</a:t>
            </a:r>
          </a:p>
          <a:p>
            <a:pPr marL="914400" lvl="3" indent="-223838"/>
            <a:endParaRPr lang="en-US" dirty="0" smtClean="0"/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 for Interchange Type Selection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for Interchange type selection</a:t>
            </a:r>
          </a:p>
          <a:p>
            <a:pPr marL="914400" lvl="3" indent="-223838"/>
            <a:r>
              <a:rPr lang="en-US" sz="2800" dirty="0" smtClean="0"/>
              <a:t>Data Collection </a:t>
            </a:r>
          </a:p>
          <a:p>
            <a:pPr marL="914400" lvl="3" indent="-223838"/>
            <a:r>
              <a:rPr lang="en-US" sz="2800" dirty="0" smtClean="0"/>
              <a:t>Planning Framework</a:t>
            </a:r>
          </a:p>
          <a:p>
            <a:pPr marL="914400" lvl="3" indent="-223838"/>
            <a:r>
              <a:rPr lang="en-US" sz="2800" dirty="0" smtClean="0"/>
              <a:t>Identify and develop Concepts </a:t>
            </a:r>
          </a:p>
          <a:p>
            <a:pPr marL="914400" lvl="3" indent="-223838"/>
            <a:r>
              <a:rPr lang="en-US" sz="2800" dirty="0" smtClean="0"/>
              <a:t>Evaluate and Screen Alternatives  </a:t>
            </a:r>
          </a:p>
          <a:p>
            <a:pPr marL="914400" lvl="3" indent="-223838"/>
            <a:r>
              <a:rPr lang="en-US" sz="2800" dirty="0" smtClean="0"/>
              <a:t>Select Preferred Alternative</a:t>
            </a:r>
          </a:p>
          <a:p>
            <a:pPr marL="914400" lvl="3" indent="-223838"/>
            <a:endParaRPr lang="en-US" dirty="0" smtClean="0"/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 for Interchange Type Selection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items to consider</a:t>
            </a:r>
          </a:p>
          <a:p>
            <a:pPr marL="914400" lvl="3" indent="-223838"/>
            <a:r>
              <a:rPr lang="en-US" dirty="0" smtClean="0"/>
              <a:t>Identify and understand key project issues</a:t>
            </a:r>
          </a:p>
          <a:p>
            <a:pPr marL="914400" lvl="3" indent="-223838"/>
            <a:r>
              <a:rPr lang="en-US" dirty="0" smtClean="0"/>
              <a:t>Design creativity and context sensitivity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required to develop feasible solutions</a:t>
            </a:r>
          </a:p>
          <a:p>
            <a:pPr marL="914400" lvl="3" indent="-223838"/>
            <a:r>
              <a:rPr lang="en-US" dirty="0" smtClean="0"/>
              <a:t>Maintain fiscal feasibility </a:t>
            </a:r>
          </a:p>
          <a:p>
            <a:pPr marL="914400" lvl="3" indent="-223838"/>
            <a:r>
              <a:rPr lang="en-US" dirty="0" smtClean="0"/>
              <a:t>Maintain/enhance local access in reconstructing urban system ramp interchanges</a:t>
            </a:r>
          </a:p>
          <a:p>
            <a:pPr marL="914400" lvl="3" indent="-223838"/>
            <a:r>
              <a:rPr lang="en-US" dirty="0" smtClean="0"/>
              <a:t>Incorporating exclusive HOV lanes or ramps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Complicates the design and increases cost</a:t>
            </a:r>
          </a:p>
          <a:p>
            <a:pPr marL="914400" lvl="3" indent="-223838"/>
            <a:r>
              <a:rPr lang="en-US" dirty="0" smtClean="0"/>
              <a:t>Constructability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Reconstruction typically requires maintaining all movements 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and Suburban Areas (tight R/W constraints)</a:t>
            </a:r>
          </a:p>
          <a:p>
            <a:pPr marL="914400" lvl="3" indent="-223838"/>
            <a:r>
              <a:rPr lang="en-US" dirty="0" smtClean="0"/>
              <a:t>Single Point Design creativity and context sensitivity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One intersection vs. two along local roadway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Expensive </a:t>
            </a:r>
          </a:p>
          <a:p>
            <a:pPr marL="914400" lvl="3" indent="-223838"/>
            <a:r>
              <a:rPr lang="en-US" dirty="0" smtClean="0"/>
              <a:t>Compressed or Tight Diamond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Intersections spaced 250’-400’ apart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Similar footprint to SPDI</a:t>
            </a:r>
          </a:p>
          <a:p>
            <a:pPr marL="914400" lvl="3" indent="-223838"/>
            <a:r>
              <a:rPr lang="en-US" dirty="0" smtClean="0"/>
              <a:t>Operational Characteristics </a:t>
            </a:r>
          </a:p>
          <a:p>
            <a:pPr marL="914400" lvl="3" indent="-223838"/>
            <a:r>
              <a:rPr lang="en-US" dirty="0" smtClean="0"/>
              <a:t>Determine number of lanes </a:t>
            </a:r>
          </a:p>
          <a:p>
            <a:pPr marL="914400" lvl="3" indent="-223838"/>
            <a:r>
              <a:rPr lang="en-US" dirty="0" smtClean="0"/>
              <a:t>Traffic operations are key to success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Point Diamond Interchange (SPDI)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  <p:pic>
        <p:nvPicPr>
          <p:cNvPr id="4" name="Picture 3" descr="300px-Spui-schematic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4136618" cy="3130041"/>
          </a:xfrm>
          <a:prstGeom prst="rect">
            <a:avLst/>
          </a:prstGeom>
        </p:spPr>
      </p:pic>
      <p:pic>
        <p:nvPicPr>
          <p:cNvPr id="6" name="Picture 5" descr="60103-US75%20Parker%20visual-thumb-370x219-6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590800"/>
            <a:ext cx="450589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Interchange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and Suburban Areas (tight R/W constraints)</a:t>
            </a:r>
          </a:p>
          <a:p>
            <a:pPr marL="914400" lvl="3" indent="-223838"/>
            <a:r>
              <a:rPr lang="en-US" dirty="0" smtClean="0"/>
              <a:t>Single Point Design creativity and context sensitivity 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One intersection vs. two along local roadway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Expensive </a:t>
            </a:r>
          </a:p>
          <a:p>
            <a:pPr marL="914400" lvl="3" indent="-223838"/>
            <a:r>
              <a:rPr lang="en-US" dirty="0" smtClean="0"/>
              <a:t>Compressed or Tight Diamond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Intersections spaced 250’-400’ apart</a:t>
            </a:r>
          </a:p>
          <a:p>
            <a:pPr marL="1604963" lvl="3" indent="-233363">
              <a:buFont typeface="Courier New" pitchFamily="49" charset="0"/>
              <a:buChar char="o"/>
            </a:pPr>
            <a:r>
              <a:rPr lang="en-US" dirty="0" smtClean="0"/>
              <a:t>Similar footprint to SPDI</a:t>
            </a:r>
          </a:p>
          <a:p>
            <a:pPr marL="914400" lvl="3" indent="-223838"/>
            <a:r>
              <a:rPr lang="en-US" dirty="0" smtClean="0"/>
              <a:t>Operational Characteristics </a:t>
            </a:r>
          </a:p>
          <a:p>
            <a:pPr marL="914400" lvl="3" indent="-223838"/>
            <a:r>
              <a:rPr lang="en-US" dirty="0" smtClean="0"/>
              <a:t>Determine number of lanes </a:t>
            </a:r>
          </a:p>
          <a:p>
            <a:pPr marL="914400" lvl="3" indent="-223838"/>
            <a:r>
              <a:rPr lang="en-US" dirty="0" smtClean="0"/>
              <a:t>Traffic operations are key to success</a:t>
            </a:r>
          </a:p>
          <a:p>
            <a:pPr marL="914400" lvl="3" indent="-2238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9754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742</Words>
  <Application>Microsoft Office PowerPoint</Application>
  <PresentationFormat>On-screen Show (4:3)</PresentationFormat>
  <Paragraphs>174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Interchange Design</vt:lpstr>
      <vt:lpstr>Presentation Overview</vt:lpstr>
      <vt:lpstr>Interchange Characteristics </vt:lpstr>
      <vt:lpstr>Interchange Characteristics </vt:lpstr>
      <vt:lpstr>Process for Interchange Type Selection</vt:lpstr>
      <vt:lpstr>Process for Interchange Type Selection</vt:lpstr>
      <vt:lpstr>Service Interchange</vt:lpstr>
      <vt:lpstr>Service Interchange</vt:lpstr>
      <vt:lpstr>Service Interchange</vt:lpstr>
      <vt:lpstr>Service Interchange</vt:lpstr>
      <vt:lpstr>Service Interchange</vt:lpstr>
      <vt:lpstr>New Type of Interchange</vt:lpstr>
      <vt:lpstr>Design Process and Details</vt:lpstr>
      <vt:lpstr>Design Process and Details</vt:lpstr>
      <vt:lpstr>Design Process and Details</vt:lpstr>
      <vt:lpstr>Design Process and Details</vt:lpstr>
      <vt:lpstr>Design Process and Details</vt:lpstr>
      <vt:lpstr>Interchange Attributes to Consider</vt:lpstr>
      <vt:lpstr>Interchange Attributes to Consider</vt:lpstr>
      <vt:lpstr>Interchange Attributes to Consider</vt:lpstr>
      <vt:lpstr>Future Considerations</vt:lpstr>
      <vt:lpstr>Future Considerations</vt:lpstr>
      <vt:lpstr>Questions????</vt:lpstr>
    </vt:vector>
  </TitlesOfParts>
  <Company>Ayres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Howe-Halvorson, Sarah</dc:creator>
  <cp:lastModifiedBy>Nick Hoernke</cp:lastModifiedBy>
  <cp:revision>43</cp:revision>
  <dcterms:created xsi:type="dcterms:W3CDTF">2012-12-10T18:02:13Z</dcterms:created>
  <dcterms:modified xsi:type="dcterms:W3CDTF">2013-05-02T14:02:56Z</dcterms:modified>
</cp:coreProperties>
</file>